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7"/>
  </p:notesMasterIdLst>
  <p:sldIdLst>
    <p:sldId id="256" r:id="rId2"/>
    <p:sldId id="342" r:id="rId3"/>
    <p:sldId id="336" r:id="rId4"/>
    <p:sldId id="341" r:id="rId5"/>
    <p:sldId id="356" r:id="rId6"/>
    <p:sldId id="338" r:id="rId7"/>
    <p:sldId id="284" r:id="rId8"/>
    <p:sldId id="328" r:id="rId9"/>
    <p:sldId id="329" r:id="rId10"/>
    <p:sldId id="330" r:id="rId11"/>
    <p:sldId id="293" r:id="rId12"/>
    <p:sldId id="297" r:id="rId13"/>
    <p:sldId id="305" r:id="rId14"/>
    <p:sldId id="313" r:id="rId15"/>
    <p:sldId id="381" r:id="rId16"/>
    <p:sldId id="360" r:id="rId17"/>
    <p:sldId id="362" r:id="rId18"/>
    <p:sldId id="363" r:id="rId19"/>
    <p:sldId id="361" r:id="rId20"/>
    <p:sldId id="357" r:id="rId21"/>
    <p:sldId id="351" r:id="rId22"/>
    <p:sldId id="352" r:id="rId23"/>
    <p:sldId id="353" r:id="rId24"/>
    <p:sldId id="364" r:id="rId25"/>
    <p:sldId id="331" r:id="rId26"/>
    <p:sldId id="332" r:id="rId27"/>
    <p:sldId id="333" r:id="rId28"/>
    <p:sldId id="334" r:id="rId29"/>
    <p:sldId id="365" r:id="rId30"/>
    <p:sldId id="366" r:id="rId31"/>
    <p:sldId id="367" r:id="rId32"/>
    <p:sldId id="368" r:id="rId33"/>
    <p:sldId id="372" r:id="rId34"/>
    <p:sldId id="373" r:id="rId35"/>
    <p:sldId id="369" r:id="rId36"/>
    <p:sldId id="376" r:id="rId37"/>
    <p:sldId id="375" r:id="rId38"/>
    <p:sldId id="374" r:id="rId39"/>
    <p:sldId id="370" r:id="rId40"/>
    <p:sldId id="359" r:id="rId41"/>
    <p:sldId id="371" r:id="rId42"/>
    <p:sldId id="377" r:id="rId43"/>
    <p:sldId id="379" r:id="rId44"/>
    <p:sldId id="380" r:id="rId45"/>
    <p:sldId id="283" r:id="rId4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0000"/>
    <a:srgbClr val="D60093"/>
    <a:srgbClr val="FF6600"/>
    <a:srgbClr val="FFC000"/>
    <a:srgbClr val="FFFFFF"/>
    <a:srgbClr val="7030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9674" autoAdjust="0"/>
  </p:normalViewPr>
  <p:slideViewPr>
    <p:cSldViewPr>
      <p:cViewPr varScale="1">
        <p:scale>
          <a:sx n="81" d="100"/>
          <a:sy n="81" d="100"/>
        </p:scale>
        <p:origin x="-1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CDE80A5D-E116-41B8-BB01-265F7BCEE9FE}" type="datetimeFigureOut">
              <a:rPr lang="en-US"/>
              <a:pPr>
                <a:defRPr/>
              </a:pPr>
              <a:t>3/8/2012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5717CE76-3A73-410F-9925-0508D7810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7675F1C5-7C11-49E7-A3C0-7D4317F6F8A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B1DA574E-1696-42B1-A60B-257941AE64F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5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40E4B816-1C85-40D2-9141-C0FEFB6D7C66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547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524000"/>
            <a:ext cx="85344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fld id="{65FE9E00-CE1B-4B07-A390-1DCED4D0A8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9985D4-F51D-446C-A061-7AAC27913B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533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A625342F-D5CD-4230-9496-87976CC95051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D85B729D-66B8-4801-A0C0-4DD525B7693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54AE0A3F-D16F-4825-82C7-EE7862EAFD72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17D1C01D-B46E-42AB-B575-BA79A6A72D6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/>
              <a:t>Page </a:t>
            </a:r>
            <a:fld id="{13C4F1D0-DD26-4727-B056-17A89D8B1673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79CBBE34-A2D4-4BB4-8FBA-65C864222FB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A86B3A60-F6AB-497C-9773-DC583D44A6E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C5ADB3E7-3F6F-41D9-8166-2EACA898F817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Page </a:t>
            </a:r>
            <a:fld id="{508C0CEB-BA24-4743-8D9B-1E93B1E40F31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0" y="661988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2388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7620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15" descr="SLAC_Logo_hire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1" descr="ar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1390470"/>
            <a:ext cx="7391400" cy="142892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 smtClean="0">
                <a:solidFill>
                  <a:schemeClr val="tx1"/>
                </a:solidFill>
              </a:rPr>
              <a:t>Undulator Working Group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/>
              <a:t>Summary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8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 smtClean="0"/>
              <a:t>Heinz-Dieter Nuhn – </a:t>
            </a:r>
            <a:r>
              <a:rPr lang="en-US" sz="2000" b="1" i="1" dirty="0" smtClean="0"/>
              <a:t>Alexander </a:t>
            </a:r>
            <a:r>
              <a:rPr lang="en-US" sz="2000" b="1" i="1" dirty="0" err="1" smtClean="0"/>
              <a:t>Temnykh</a:t>
            </a:r>
            <a:endParaRPr lang="en-US" sz="2000" b="1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24000" y="44196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Presented at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r>
              <a:rPr lang="en-US" sz="1400" dirty="0" smtClean="0">
                <a:latin typeface="Arial Rounded MT Bold" pitchFamily="34" charset="0"/>
              </a:rPr>
              <a:t>Friday, March 9, 2012</a:t>
            </a:r>
            <a:endParaRPr lang="en-US" sz="1400" dirty="0">
              <a:latin typeface="Arial Rounded MT Bold" pitchFamily="34" charset="0"/>
            </a:endParaRPr>
          </a:p>
        </p:txBody>
      </p:sp>
      <p:pic>
        <p:nvPicPr>
          <p:cNvPr id="7" name="Picture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4724400"/>
            <a:ext cx="4238625" cy="80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10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04800" y="2438400"/>
            <a:ext cx="6781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11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1524000"/>
            <a:ext cx="8915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0501" y="3276600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and vibrating </a:t>
            </a:r>
            <a:endParaRPr lang="en-US" sz="1400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15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16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830669"/>
            <a:ext cx="853440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Succeeded in the development  of a SC helical undulator (2x1.75 m in one cryostat) for the ILC positron source. Prototype may go to Argonne for beam test.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17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19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096000"/>
            <a:ext cx="883920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/>
              <a:t>New engineering solution to overcome problem of the structure deformation due to thermo-expansion –&gt; use short (30 cm) sections.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of Presentations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alibri" pitchFamily="34" charset="0"/>
              </a:rPr>
              <a:t>Monday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Benson, “Introduction, Working Group Charge”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Clarke, “Status of the UK Superconducting Undulator Studies”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Bisognano</a:t>
            </a:r>
            <a:r>
              <a:rPr lang="en-US" dirty="0" smtClean="0">
                <a:latin typeface="Calibri" pitchFamily="34" charset="0"/>
              </a:rPr>
              <a:t>, “Short Period Undulators for FELS Workshop”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Nuhn, “Delta R&amp;D Project at SLAC”</a:t>
            </a:r>
          </a:p>
          <a:p>
            <a:r>
              <a:rPr lang="en-US" dirty="0" smtClean="0">
                <a:latin typeface="Calibri" pitchFamily="34" charset="0"/>
              </a:rPr>
              <a:t>Tuesday (Joint Session with Compact Sources)</a:t>
            </a:r>
          </a:p>
          <a:p>
            <a:r>
              <a:rPr lang="en-US" dirty="0" smtClean="0">
                <a:latin typeface="Calibri" pitchFamily="34" charset="0"/>
              </a:rPr>
              <a:t>Wednesday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Nuhn, “Radiation Monitoring at the LCLS Undulator System”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Temnykh</a:t>
            </a:r>
            <a:r>
              <a:rPr lang="en-US" dirty="0" smtClean="0">
                <a:latin typeface="Calibri" pitchFamily="34" charset="0"/>
              </a:rPr>
              <a:t>, “Permanent Magnet Demagnetization Induced by High Energy Electron Radiation”</a:t>
            </a:r>
          </a:p>
          <a:p>
            <a:r>
              <a:rPr lang="en-US" dirty="0" smtClean="0">
                <a:latin typeface="Calibri" pitchFamily="34" charset="0"/>
              </a:rPr>
              <a:t>Thursday (Joint Session with Storage Rings)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Casalbuoni</a:t>
            </a:r>
            <a:r>
              <a:rPr lang="en-US" dirty="0" smtClean="0">
                <a:latin typeface="Calibri" pitchFamily="34" charset="0"/>
              </a:rPr>
              <a:t>, “Superconducting Insertion Devices”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Temnykh</a:t>
            </a:r>
            <a:r>
              <a:rPr lang="en-US" dirty="0" smtClean="0">
                <a:latin typeface="Calibri" pitchFamily="34" charset="0"/>
              </a:rPr>
              <a:t>, “CHESS Compact Undulator”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Couprie</a:t>
            </a:r>
            <a:r>
              <a:rPr lang="en-US" dirty="0" smtClean="0">
                <a:latin typeface="Calibri" pitchFamily="34" charset="0"/>
              </a:rPr>
              <a:t>, “Insertion Device Activities at SOLEIL”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Chubar</a:t>
            </a:r>
            <a:r>
              <a:rPr lang="en-US" dirty="0" smtClean="0">
                <a:latin typeface="Calibri" pitchFamily="34" charset="0"/>
              </a:rPr>
              <a:t>, “Parametric of In-Vacuum Undulators and Segmented Adaptive-Gap Undulator”</a:t>
            </a:r>
          </a:p>
          <a:p>
            <a:pPr lvl="1"/>
            <a:endParaRPr lang="en-US" dirty="0" smtClean="0">
              <a:latin typeface="Calibri" pitchFamily="34" charset="0"/>
            </a:endParaRPr>
          </a:p>
          <a:p>
            <a:pPr lvl="1"/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2</a:t>
            </a:fld>
            <a:endParaRPr lang="en-US" smtClean="0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1390470"/>
            <a:ext cx="7391400" cy="142892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 smtClean="0">
                <a:solidFill>
                  <a:schemeClr val="tx1"/>
                </a:solidFill>
              </a:rPr>
              <a:t>DELTA R&amp;D Project at SLAC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8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 smtClean="0"/>
              <a:t>Heinz-Dieter Nuhn – </a:t>
            </a:r>
            <a:r>
              <a:rPr lang="en-US" sz="2000" b="1" i="1" dirty="0" smtClean="0"/>
              <a:t>LCLS Undulator Group Leader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4196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Presented at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r>
              <a:rPr lang="en-US" sz="1400" dirty="0" smtClean="0">
                <a:latin typeface="Arial Rounded MT Bold" pitchFamily="34" charset="0"/>
              </a:rPr>
              <a:t>Monday, March 5, 2012</a:t>
            </a:r>
            <a:endParaRPr lang="en-US" sz="1400" dirty="0">
              <a:latin typeface="Arial Rounded MT Bold" pitchFamily="34" charset="0"/>
            </a:endParaRPr>
          </a:p>
        </p:txBody>
      </p:sp>
      <p:pic>
        <p:nvPicPr>
          <p:cNvPr id="7" name="Picture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4724400"/>
            <a:ext cx="4238625" cy="80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21" y="0"/>
            <a:ext cx="8524579" cy="69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DELTA Undulator Model Developed and Tested at Cornell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57980"/>
            <a:ext cx="418175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77218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70C0"/>
                </a:solidFill>
              </a:rPr>
              <a:t>Two adjustable phase </a:t>
            </a:r>
            <a:r>
              <a:rPr lang="en-US" i="1" dirty="0" err="1" smtClean="0">
                <a:solidFill>
                  <a:srgbClr val="0070C0"/>
                </a:solidFill>
              </a:rPr>
              <a:t>undulators</a:t>
            </a:r>
            <a:r>
              <a:rPr lang="en-US" i="1" dirty="0" smtClean="0">
                <a:solidFill>
                  <a:srgbClr val="0070C0"/>
                </a:solidFill>
              </a:rPr>
              <a:t>* assembled in one device**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29380"/>
            <a:ext cx="3124200" cy="266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29200" y="77218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70C0"/>
                </a:solidFill>
              </a:rPr>
              <a:t>30 cm long model built in Cornell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52400" y="5334000"/>
            <a:ext cx="883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*R. Carr, Adjustable phase insertion devices as X-ray sources,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Nucl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Instr. And Meth. A 306(1991) 391-396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**A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Temnykh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Delta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undulator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for Cornell energy recovery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linac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, Phys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Rev. ST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Beams 11, 120702 (2008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3972580"/>
            <a:ext cx="88519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Compact box-like </a:t>
            </a:r>
            <a:r>
              <a:rPr lang="en-US" sz="1600" dirty="0" smtClean="0">
                <a:solidFill>
                  <a:srgbClr val="0070C0"/>
                </a:solidFill>
              </a:rPr>
              <a:t>frame (prototype has dimensions </a:t>
            </a:r>
            <a:r>
              <a:rPr lang="en-US" sz="1600" dirty="0">
                <a:solidFill>
                  <a:srgbClr val="0070C0"/>
                </a:solidFill>
              </a:rPr>
              <a:t>~</a:t>
            </a:r>
            <a:r>
              <a:rPr lang="en-US" sz="1600" dirty="0" smtClean="0">
                <a:solidFill>
                  <a:srgbClr val="0070C0"/>
                </a:solidFill>
              </a:rPr>
              <a:t>150mmx150mm)</a:t>
            </a:r>
            <a:endParaRPr lang="en-US" sz="16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Full polarization control</a:t>
            </a:r>
          </a:p>
          <a:p>
            <a:pPr marL="342900" indent="-342900">
              <a:buFontTx/>
              <a:buAutoNum type="arabicPeriod"/>
            </a:pPr>
            <a:r>
              <a:rPr lang="en-US" sz="1600" dirty="0" err="1">
                <a:solidFill>
                  <a:srgbClr val="0070C0"/>
                </a:solidFill>
              </a:rPr>
              <a:t>Sqrt</a:t>
            </a:r>
            <a:r>
              <a:rPr lang="en-US" sz="1600" dirty="0">
                <a:solidFill>
                  <a:srgbClr val="0070C0"/>
                </a:solidFill>
              </a:rPr>
              <a:t>(2) stronger field in planar mode and ~2X  stronger in helical mode in compare with </a:t>
            </a:r>
            <a:r>
              <a:rPr lang="en-US" sz="1600" dirty="0" smtClean="0">
                <a:solidFill>
                  <a:srgbClr val="0070C0"/>
                </a:solidFill>
              </a:rPr>
              <a:t>conventional Apple </a:t>
            </a:r>
            <a:r>
              <a:rPr lang="en-US" sz="1600" dirty="0">
                <a:solidFill>
                  <a:srgbClr val="0070C0"/>
                </a:solidFill>
              </a:rPr>
              <a:t>II type </a:t>
            </a:r>
            <a:r>
              <a:rPr lang="en-US" sz="1600" dirty="0" err="1">
                <a:solidFill>
                  <a:srgbClr val="0070C0"/>
                </a:solidFill>
              </a:rPr>
              <a:t>undulators</a:t>
            </a:r>
            <a:r>
              <a:rPr lang="en-US" sz="1600" dirty="0">
                <a:solidFill>
                  <a:srgbClr val="0070C0"/>
                </a:solidFill>
              </a:rPr>
              <a:t>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493" y="4953000"/>
            <a:ext cx="6261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Project  was motivated by the Cornell ERL needs.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354392" y="2743200"/>
            <a:ext cx="3048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3400" y="3657600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Greek Capital Delta Letter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24000" y="30480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836863" y="6248400"/>
            <a:ext cx="3944937" cy="476250"/>
          </a:xfrm>
          <a:noFill/>
        </p:spPr>
        <p:txBody>
          <a:bodyPr/>
          <a:lstStyle/>
          <a:p>
            <a:r>
              <a:rPr lang="en-US" dirty="0" smtClean="0"/>
              <a:t>DELTA R&amp;D Project at SLAC</a:t>
            </a:r>
            <a:endParaRPr lang="en-US" dirty="0">
              <a:cs typeface="Arial" charset="0"/>
            </a:endParaRPr>
          </a:p>
          <a:p>
            <a:r>
              <a:rPr lang="en-US" dirty="0"/>
              <a:t>Page </a:t>
            </a:r>
            <a:fld id="{A8798C21-B766-48D6-B727-A17B379C52A2}" type="slidenum">
              <a:rPr lang="en-US"/>
              <a:pPr/>
              <a:t>21</a:t>
            </a:fld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62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152400"/>
            <a:ext cx="830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14400" eaLnBrk="0" latinLnBrk="0" hangingPunct="0">
              <a:lnSpc>
                <a:spcPct val="110000"/>
              </a:lnSpc>
              <a:buClrTx/>
              <a:buSzTx/>
              <a:tabLst/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Isometric View – Installed on Girder in SLAC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23" y="838200"/>
            <a:ext cx="839167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ft Arrow 3"/>
          <p:cNvSpPr/>
          <p:nvPr/>
        </p:nvSpPr>
        <p:spPr>
          <a:xfrm rot="19673226">
            <a:off x="5181600" y="4114800"/>
            <a:ext cx="1969008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639153">
            <a:off x="5570461" y="403890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Direction </a:t>
            </a:r>
            <a:endParaRPr lang="en-US" sz="1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836863" y="6248400"/>
            <a:ext cx="3944937" cy="476250"/>
          </a:xfrm>
          <a:noFill/>
        </p:spPr>
        <p:txBody>
          <a:bodyPr/>
          <a:lstStyle/>
          <a:p>
            <a:r>
              <a:rPr lang="en-US" dirty="0" smtClean="0"/>
              <a:t>DELTA R&amp;D Project at SLAC</a:t>
            </a:r>
            <a:endParaRPr lang="en-US" dirty="0">
              <a:cs typeface="Arial" charset="0"/>
            </a:endParaRPr>
          </a:p>
          <a:p>
            <a:r>
              <a:rPr lang="en-US" dirty="0"/>
              <a:t>Page </a:t>
            </a:r>
            <a:fld id="{A8798C21-B766-48D6-B727-A17B379C52A2}" type="slidenum">
              <a:rPr lang="en-US"/>
              <a:pPr/>
              <a:t>22</a:t>
            </a:fld>
            <a:endParaRPr lang="en-US" dirty="0"/>
          </a:p>
          <a:p>
            <a:pPr algn="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1066800"/>
            <a:ext cx="380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 32 mm, Length 3.2m</a:t>
            </a:r>
          </a:p>
          <a:p>
            <a:r>
              <a:rPr lang="en-US" dirty="0" smtClean="0"/>
              <a:t>Gap (bore) 6.4mm </a:t>
            </a:r>
          </a:p>
          <a:p>
            <a:r>
              <a:rPr lang="en-US" dirty="0" smtClean="0"/>
              <a:t>PM material </a:t>
            </a:r>
            <a:r>
              <a:rPr lang="en-US" dirty="0" err="1" smtClean="0"/>
              <a:t>NdFeB</a:t>
            </a:r>
            <a:r>
              <a:rPr lang="en-US" dirty="0" smtClean="0"/>
              <a:t>, grade N40UH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16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GENESIS 1.3: 830eV, 2kA, 6 planar sections + Delta 3.2 m</a:t>
            </a:r>
            <a:endParaRPr lang="en-US" sz="24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026" name="Picture 2" descr="C:\D\work\LCLS\FEL_R&amp;D\Delta\polarization_slides\Delta_polarization\bz24m.png"/>
          <p:cNvPicPr>
            <a:picLocks noChangeAspect="1" noChangeArrowheads="1"/>
          </p:cNvPicPr>
          <p:nvPr/>
        </p:nvPicPr>
        <p:blipFill>
          <a:blip r:embed="rId2" cstate="print"/>
          <a:srcRect t="-2564" r="4841"/>
          <a:stretch>
            <a:fillRect/>
          </a:stretch>
        </p:blipFill>
        <p:spPr bwMode="auto">
          <a:xfrm>
            <a:off x="4495801" y="1219200"/>
            <a:ext cx="4648199" cy="3048000"/>
          </a:xfrm>
          <a:prstGeom prst="rect">
            <a:avLst/>
          </a:prstGeom>
          <a:noFill/>
        </p:spPr>
      </p:pic>
      <p:pic>
        <p:nvPicPr>
          <p:cNvPr id="1027" name="Picture 3" descr="C:\D\work\LCLS\FEL_R&amp;D\Delta\polarization_slides\Delta_polarization\Pz24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4876800" cy="2987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45720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Circular polarization : 87%.  </a:t>
            </a:r>
            <a:r>
              <a:rPr lang="en-US" dirty="0" smtClean="0"/>
              <a:t>planar power 0.24 GW, </a:t>
            </a:r>
          </a:p>
          <a:p>
            <a:r>
              <a:rPr lang="en-US" dirty="0" smtClean="0"/>
              <a:t>circular power 1.7 GW</a:t>
            </a:r>
            <a:endParaRPr lang="en-US" dirty="0"/>
          </a:p>
        </p:txBody>
      </p:sp>
      <p:pic>
        <p:nvPicPr>
          <p:cNvPr id="1028" name="Picture 4" descr="C:\D\work\LCLS\FEL_R&amp;D\Delta\polarization_slides\Delta_polarization\ps24m3p2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267200"/>
            <a:ext cx="4677300" cy="25908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4087504" y="1524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>
            <a:off x="457200" y="609600"/>
            <a:ext cx="4876800" cy="838200"/>
            <a:chOff x="2286000" y="2286000"/>
            <a:chExt cx="4876800" cy="838200"/>
          </a:xfrm>
        </p:grpSpPr>
        <p:grpSp>
          <p:nvGrpSpPr>
            <p:cNvPr id="4" name="Group 5"/>
            <p:cNvGrpSpPr/>
            <p:nvPr/>
          </p:nvGrpSpPr>
          <p:grpSpPr>
            <a:xfrm>
              <a:off x="2286000" y="2286000"/>
              <a:ext cx="4038599" cy="838200"/>
              <a:chOff x="1143000" y="2514600"/>
              <a:chExt cx="3664655" cy="533400"/>
            </a:xfrm>
          </p:grpSpPr>
          <p:pic>
            <p:nvPicPr>
              <p:cNvPr id="15" name="Picture 4" descr="LCLS_APPLE_12.png"/>
              <p:cNvPicPr>
                <a:picLocks noChangeAspect="1"/>
              </p:cNvPicPr>
              <p:nvPr/>
            </p:nvPicPr>
            <p:blipFill>
              <a:blip r:embed="rId5" cstate="print"/>
              <a:srcRect l="20000" t="22120" r="45000" b="26267"/>
              <a:stretch>
                <a:fillRect/>
              </a:stretch>
            </p:blipFill>
            <p:spPr bwMode="auto">
              <a:xfrm>
                <a:off x="1143000" y="2514600"/>
                <a:ext cx="3200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 descr="LCLS_APPLE_12.png"/>
              <p:cNvPicPr>
                <a:picLocks noChangeAspect="1"/>
              </p:cNvPicPr>
              <p:nvPr/>
            </p:nvPicPr>
            <p:blipFill>
              <a:blip r:embed="rId5" cstate="print"/>
              <a:srcRect l="54707" t="29493" r="40000" b="45036"/>
              <a:stretch>
                <a:fillRect/>
              </a:stretch>
            </p:blipFill>
            <p:spPr bwMode="auto">
              <a:xfrm>
                <a:off x="4323644" y="2590800"/>
                <a:ext cx="484011" cy="263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895600" y="2678668"/>
              <a:ext cx="2667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LCLS planar </a:t>
              </a:r>
              <a:r>
                <a:rPr lang="en-US" sz="1200" dirty="0" err="1" smtClean="0"/>
                <a:t>undulators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5000" y="2667000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Delta, helical</a:t>
              </a:r>
              <a:endParaRPr lang="en-US" sz="1200" dirty="0"/>
            </a:p>
          </p:txBody>
        </p:sp>
      </p:grp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89463" y="6229350"/>
            <a:ext cx="3944937" cy="476250"/>
          </a:xfrm>
          <a:noFill/>
        </p:spPr>
        <p:txBody>
          <a:bodyPr/>
          <a:lstStyle/>
          <a:p>
            <a:r>
              <a:rPr lang="en-US" dirty="0" smtClean="0"/>
              <a:t>DELTA R&amp;D Project at SLAC</a:t>
            </a:r>
            <a:endParaRPr lang="en-US" dirty="0">
              <a:cs typeface="Arial" charset="0"/>
            </a:endParaRPr>
          </a:p>
          <a:p>
            <a:r>
              <a:rPr lang="en-US" dirty="0"/>
              <a:t>Page </a:t>
            </a:r>
            <a:fld id="{A8798C21-B766-48D6-B727-A17B379C52A2}" type="slidenum">
              <a:rPr lang="en-US"/>
              <a:pPr/>
              <a:t>23</a:t>
            </a:fld>
            <a:endParaRPr lang="en-US" dirty="0"/>
          </a:p>
          <a:p>
            <a:pPr algn="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91400" y="5498068"/>
            <a:ext cx="15697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dirty="0" err="1" smtClean="0"/>
              <a:t>Yuantao</a:t>
            </a:r>
            <a:r>
              <a:rPr lang="en-US" dirty="0" smtClean="0"/>
              <a:t> Ding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47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08489"/>
            <a:ext cx="2743200" cy="101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143000" y="990600"/>
            <a:ext cx="6629400" cy="18287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  Radiation Monitoring at the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/>
              <a:t>                  Undulator System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8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 smtClean="0"/>
              <a:t>Heinz-Dieter Nuhn – </a:t>
            </a:r>
            <a:r>
              <a:rPr lang="en-US" sz="2000" b="1" i="1" dirty="0" smtClean="0"/>
              <a:t>LCLS Undulator Group Leader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4196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Presented at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endParaRPr lang="en-US" sz="1400" dirty="0" smtClean="0">
              <a:latin typeface="Arial Rounded MT Bold" pitchFamily="34" charset="0"/>
            </a:endParaRPr>
          </a:p>
          <a:p>
            <a:pPr algn="ctr"/>
            <a:r>
              <a:rPr lang="en-US" sz="1400" dirty="0" smtClean="0">
                <a:latin typeface="Arial Rounded MT Bold" pitchFamily="34" charset="0"/>
              </a:rPr>
              <a:t>Wednesday, March 7, 2012</a:t>
            </a:r>
            <a:endParaRPr lang="en-US" sz="1400" dirty="0">
              <a:latin typeface="Arial Rounded MT Bold" pitchFamily="34" charset="0"/>
            </a:endParaRPr>
          </a:p>
        </p:txBody>
      </p:sp>
      <p:pic>
        <p:nvPicPr>
          <p:cNvPr id="8" name="Picture 7" descr="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724400"/>
            <a:ext cx="4238625" cy="80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</p:spPr>
        <p:txBody>
          <a:bodyPr/>
          <a:lstStyle/>
          <a:p>
            <a:fld id="{117106C3-EC50-446D-8C99-6A2F117FD7F0}" type="slidenum">
              <a:rPr lang="en-US"/>
              <a:pPr/>
              <a:t>25</a:t>
            </a:fld>
            <a:endParaRPr lang="en-US"/>
          </a:p>
        </p:txBody>
      </p:sp>
      <p:pic>
        <p:nvPicPr>
          <p:cNvPr id="693254" name="Picture 6" descr="T489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47800"/>
            <a:ext cx="5562600" cy="4567238"/>
          </a:xfrm>
          <a:prstGeom prst="rect">
            <a:avLst/>
          </a:prstGeom>
          <a:noFill/>
        </p:spPr>
      </p:pic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2067"/>
            <a:ext cx="8305800" cy="46166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T-493 Components installed in ESA Beamline</a:t>
            </a:r>
          </a:p>
        </p:txBody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2819400" cy="457200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000"/>
              <a:t>ESA Beamline with copper cylinder and magnet blocks.</a:t>
            </a:r>
            <a:endParaRPr lang="en-US" sz="2000" baseline="30000"/>
          </a:p>
        </p:txBody>
      </p:sp>
      <p:sp>
        <p:nvSpPr>
          <p:cNvPr id="693253" name="Line 5"/>
          <p:cNvSpPr>
            <a:spLocks noChangeShapeType="1"/>
          </p:cNvSpPr>
          <p:nvPr/>
        </p:nvSpPr>
        <p:spPr bwMode="auto">
          <a:xfrm>
            <a:off x="2133600" y="1981200"/>
            <a:ext cx="5257800" cy="1828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5486400" y="6400800"/>
            <a:ext cx="350520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Photo courtesy of J. Bauer</a:t>
            </a:r>
          </a:p>
        </p:txBody>
      </p:sp>
      <p:sp>
        <p:nvSpPr>
          <p:cNvPr id="693256" name="Line 8"/>
          <p:cNvSpPr>
            <a:spLocks noChangeShapeType="1"/>
          </p:cNvSpPr>
          <p:nvPr/>
        </p:nvSpPr>
        <p:spPr bwMode="auto">
          <a:xfrm flipH="1" flipV="1">
            <a:off x="8172450" y="4000500"/>
            <a:ext cx="762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 rot="714230">
            <a:off x="8283575" y="4073525"/>
            <a:ext cx="6318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b="1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693258" name="Line 10"/>
          <p:cNvSpPr>
            <a:spLocks noChangeShapeType="1"/>
          </p:cNvSpPr>
          <p:nvPr/>
        </p:nvSpPr>
        <p:spPr bwMode="auto">
          <a:xfrm>
            <a:off x="2133600" y="2209800"/>
            <a:ext cx="3886200" cy="2057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/>
          <a:p>
            <a:fld id="{241B746E-B780-44B7-B14F-ED7A47385F87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0" y="673566"/>
            <a:ext cx="8915400" cy="4876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</a:pPr>
            <a:endParaRPr lang="en-US"/>
          </a:p>
        </p:txBody>
      </p:sp>
      <p:pic>
        <p:nvPicPr>
          <p:cNvPr id="684058" name="Picture 26" descr="DoseResultLinF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219200"/>
            <a:ext cx="4343400" cy="2736850"/>
          </a:xfrm>
          <a:prstGeom prst="rect">
            <a:avLst/>
          </a:prstGeom>
          <a:noFill/>
        </p:spPr>
      </p:pic>
      <p:pic>
        <p:nvPicPr>
          <p:cNvPr id="684059" name="Picture 27" descr="FluenceResultLin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1248896"/>
            <a:ext cx="4324350" cy="2725738"/>
          </a:xfrm>
          <a:prstGeom prst="rect">
            <a:avLst/>
          </a:prstGeom>
          <a:noFill/>
        </p:spPr>
      </p:pic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28084"/>
            <a:ext cx="2904962" cy="4670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/>
            </a:pPr>
            <a:r>
              <a:rPr lang="en-US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Damage Gradients</a:t>
            </a:r>
          </a:p>
        </p:txBody>
      </p:sp>
      <p:sp>
        <p:nvSpPr>
          <p:cNvPr id="684043" name="Text Box 11"/>
          <p:cNvSpPr txBox="1">
            <a:spLocks noChangeArrowheads="1"/>
          </p:cNvSpPr>
          <p:nvPr/>
        </p:nvSpPr>
        <p:spPr bwMode="auto">
          <a:xfrm>
            <a:off x="1135063" y="3077696"/>
            <a:ext cx="3603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M3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57625" y="1477496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M1</a:t>
            </a: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1800225" y="2772896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M2</a:t>
            </a:r>
          </a:p>
        </p:txBody>
      </p:sp>
      <p:sp>
        <p:nvSpPr>
          <p:cNvPr id="684046" name="Text Box 14"/>
          <p:cNvSpPr txBox="1">
            <a:spLocks noChangeArrowheads="1"/>
          </p:cNvSpPr>
          <p:nvPr/>
        </p:nvSpPr>
        <p:spPr bwMode="auto">
          <a:xfrm>
            <a:off x="581025" y="3061821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M4</a:t>
            </a:r>
          </a:p>
        </p:txBody>
      </p:sp>
      <p:sp>
        <p:nvSpPr>
          <p:cNvPr id="684051" name="Text Box 19"/>
          <p:cNvSpPr txBox="1">
            <a:spLocks noChangeArrowheads="1"/>
          </p:cNvSpPr>
          <p:nvPr/>
        </p:nvSpPr>
        <p:spPr bwMode="auto">
          <a:xfrm>
            <a:off x="5181600" y="3030071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M3</a:t>
            </a:r>
          </a:p>
        </p:txBody>
      </p:sp>
      <p:sp>
        <p:nvSpPr>
          <p:cNvPr id="684052" name="Text Box 20"/>
          <p:cNvSpPr txBox="1">
            <a:spLocks noChangeArrowheads="1"/>
          </p:cNvSpPr>
          <p:nvPr/>
        </p:nvSpPr>
        <p:spPr bwMode="auto">
          <a:xfrm>
            <a:off x="8231188" y="1801346"/>
            <a:ext cx="3603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M1</a:t>
            </a:r>
          </a:p>
        </p:txBody>
      </p:sp>
      <p:sp>
        <p:nvSpPr>
          <p:cNvPr id="684053" name="Text Box 21"/>
          <p:cNvSpPr txBox="1">
            <a:spLocks noChangeArrowheads="1"/>
          </p:cNvSpPr>
          <p:nvPr/>
        </p:nvSpPr>
        <p:spPr bwMode="auto">
          <a:xfrm>
            <a:off x="5553075" y="2747496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M2</a:t>
            </a:r>
          </a:p>
        </p:txBody>
      </p:sp>
      <p:sp>
        <p:nvSpPr>
          <p:cNvPr id="684054" name="Text Box 22"/>
          <p:cNvSpPr txBox="1">
            <a:spLocks noChangeArrowheads="1"/>
          </p:cNvSpPr>
          <p:nvPr/>
        </p:nvSpPr>
        <p:spPr bwMode="auto">
          <a:xfrm>
            <a:off x="4991100" y="3096746"/>
            <a:ext cx="3603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b="1">
                <a:solidFill>
                  <a:schemeClr val="accent2"/>
                </a:solidFill>
              </a:rPr>
              <a:t>M4</a:t>
            </a:r>
          </a:p>
        </p:txBody>
      </p:sp>
      <p:sp>
        <p:nvSpPr>
          <p:cNvPr id="684061" name="Text Box 29"/>
          <p:cNvSpPr txBox="1">
            <a:spLocks noChangeArrowheads="1"/>
          </p:cNvSpPr>
          <p:nvPr/>
        </p:nvSpPr>
        <p:spPr bwMode="auto">
          <a:xfrm>
            <a:off x="276225" y="3962400"/>
            <a:ext cx="3844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Threshold Estimates for 0.01 % Damage</a:t>
            </a:r>
          </a:p>
        </p:txBody>
      </p:sp>
      <p:graphicFrame>
        <p:nvGraphicFramePr>
          <p:cNvPr id="684134" name="Group 102"/>
          <p:cNvGraphicFramePr>
            <a:graphicFrameLocks noGrp="1"/>
          </p:cNvGraphicFramePr>
          <p:nvPr>
            <p:ph idx="1"/>
          </p:nvPr>
        </p:nvGraphicFramePr>
        <p:xfrm>
          <a:off x="352425" y="4349750"/>
          <a:ext cx="8229600" cy="548640"/>
        </p:xfrm>
        <a:graphic>
          <a:graphicData uri="http://schemas.openxmlformats.org/drawingml/2006/table">
            <a:tbl>
              <a:tblPr/>
              <a:tblGrid>
                <a:gridCol w="1752600"/>
                <a:gridCol w="1539875"/>
                <a:gridCol w="1644650"/>
                <a:gridCol w="1646238"/>
                <a:gridCol w="1646237"/>
              </a:tblGrid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Deposited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 Fluence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T-493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 kJ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0.70 kGy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0.070 MRad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0.64×10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304800" y="4974590"/>
            <a:ext cx="408316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Threshold Estimates for </a:t>
            </a:r>
            <a:r>
              <a:rPr lang="en-US" dirty="0" smtClean="0"/>
              <a:t>1 </a:t>
            </a:r>
            <a:r>
              <a:rPr lang="en-US" dirty="0"/>
              <a:t>% Damage</a:t>
            </a:r>
          </a:p>
        </p:txBody>
      </p:sp>
      <p:graphicFrame>
        <p:nvGraphicFramePr>
          <p:cNvPr id="18" name="Group 102"/>
          <p:cNvGraphicFramePr>
            <a:graphicFrameLocks/>
          </p:cNvGraphicFramePr>
          <p:nvPr/>
        </p:nvGraphicFramePr>
        <p:xfrm>
          <a:off x="381000" y="5361940"/>
          <a:ext cx="8229600" cy="548640"/>
        </p:xfrm>
        <a:graphic>
          <a:graphicData uri="http://schemas.openxmlformats.org/drawingml/2006/table">
            <a:tbl>
              <a:tblPr/>
              <a:tblGrid>
                <a:gridCol w="1752600"/>
                <a:gridCol w="1539875"/>
                <a:gridCol w="1644650"/>
                <a:gridCol w="1646238"/>
                <a:gridCol w="1646237"/>
              </a:tblGrid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Deposited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 Fluence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T-493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kGy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MRad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6.4×10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874857" y="5996650"/>
            <a:ext cx="4645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FLASH Experimental Result: 20 </a:t>
            </a:r>
            <a:r>
              <a:rPr lang="en-US" sz="1400" dirty="0" err="1" smtClean="0"/>
              <a:t>kGy</a:t>
            </a:r>
            <a:r>
              <a:rPr lang="en-US" sz="1400" dirty="0" smtClean="0"/>
              <a:t> cause 1% Damage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61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6"/>
          <p:cNvSpPr>
            <a:spLocks noGrp="1"/>
          </p:cNvSpPr>
          <p:nvPr>
            <p:ph type="title"/>
          </p:nvPr>
        </p:nvSpPr>
        <p:spPr>
          <a:xfrm>
            <a:off x="76200" y="24825"/>
            <a:ext cx="8229600" cy="5847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2011 Repetition Rate increased to 120 Hz</a:t>
            </a:r>
          </a:p>
        </p:txBody>
      </p:sp>
      <p:pic>
        <p:nvPicPr>
          <p:cNvPr id="33795" name="Content Placeholder 8" descr="Figure 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711105"/>
            <a:ext cx="6400799" cy="4643085"/>
          </a:xfrm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228600" y="5630033"/>
            <a:ext cx="876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/>
          </a:p>
        </p:txBody>
      </p:sp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381000" y="5782433"/>
            <a:ext cx="876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/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138333" y="5351830"/>
            <a:ext cx="876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Each TLD mounted in 1.6-mm thick </a:t>
            </a:r>
            <a:r>
              <a:rPr lang="en-US" sz="1600" b="1" dirty="0" err="1" smtClean="0"/>
              <a:t>Pb</a:t>
            </a:r>
            <a:r>
              <a:rPr lang="en-US" sz="1600" b="1" dirty="0" smtClean="0"/>
              <a:t>-casing to suppress photons below ~200 </a:t>
            </a:r>
            <a:r>
              <a:rPr lang="en-US" sz="1600" b="1" dirty="0" err="1" smtClean="0"/>
              <a:t>keV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1524000"/>
            <a:ext cx="197361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3/16/2010 – 5/26/2010</a:t>
            </a:r>
          </a:p>
          <a:p>
            <a:r>
              <a:rPr lang="en-US" sz="1400" b="1" dirty="0" smtClean="0"/>
              <a:t>5/26/2010 – 9/24/2010</a:t>
            </a:r>
          </a:p>
          <a:p>
            <a:r>
              <a:rPr lang="en-US" sz="1400" b="1" dirty="0" smtClean="0"/>
              <a:t>9/24/2010 – 1/19/2011</a:t>
            </a:r>
          </a:p>
          <a:p>
            <a:r>
              <a:rPr lang="en-US" sz="1400" b="1" dirty="0" smtClean="0"/>
              <a:t>1/19/2011 – 6/29/2011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57600" y="1676400"/>
            <a:ext cx="457200" cy="1447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33654" y="2057400"/>
            <a:ext cx="1533946" cy="3810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57600" y="1868556"/>
            <a:ext cx="463827" cy="163664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 rot="16200000">
            <a:off x="-1204291" y="2856706"/>
            <a:ext cx="38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Thermo-Luminescent Dosimeters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46244" y="5913526"/>
            <a:ext cx="489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LCLS radiation level control works well.</a:t>
            </a:r>
            <a:endParaRPr lang="en-US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52400" y="5605046"/>
            <a:ext cx="876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External neutron doses are very small: (U01: 0.04-0.05 </a:t>
            </a:r>
            <a:r>
              <a:rPr lang="en-US" sz="1600" b="1" dirty="0" err="1" smtClean="0"/>
              <a:t>rad</a:t>
            </a:r>
            <a:r>
              <a:rPr lang="en-US" sz="1600" b="1" dirty="0" smtClean="0"/>
              <a:t>/week; U33: ~0 </a:t>
            </a:r>
            <a:r>
              <a:rPr lang="en-US" sz="1600" b="1" dirty="0" err="1" smtClean="0"/>
              <a:t>rad</a:t>
            </a:r>
            <a:r>
              <a:rPr lang="en-US" sz="1600" b="1" dirty="0" smtClean="0"/>
              <a:t>/week)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05400" y="2362202"/>
            <a:ext cx="228600" cy="304798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0EBF6BD8-630D-4CF0-B2A6-41FA5EA3B93A}" type="slidenum">
              <a:rPr lang="en-US" sz="1400" b="1"/>
              <a:pPr algn="ctr"/>
              <a:t>27</a:t>
            </a:fld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alues_for_AccumulatedDose_vs_Tim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8610600" cy="463576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5334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Changes in Undulator Properties After Beam Operation</a:t>
            </a:r>
            <a:endParaRPr lang="en-US" sz="24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0EBF6BD8-630D-4CF0-B2A6-41FA5EA3B93A}" type="slidenum">
              <a:rPr lang="en-US" sz="1400" b="1"/>
              <a:pPr algn="ctr"/>
              <a:t>28</a:t>
            </a:fld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602069"/>
            <a:ext cx="883920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Lifetime estimates for 120 Hz operation is in access of 100 year. Scaled to 1 MHz operation makes this a problem that needs to be addressed.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29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610" y="0"/>
            <a:ext cx="887277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0"/>
            <a:ext cx="8874025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30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610" y="0"/>
            <a:ext cx="887277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31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610" y="0"/>
            <a:ext cx="887277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101240"/>
            <a:ext cx="8874025" cy="665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101240"/>
            <a:ext cx="8874024" cy="665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101240"/>
            <a:ext cx="8874024" cy="665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35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399"/>
            <a:ext cx="8874025" cy="68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36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399"/>
            <a:ext cx="8874024" cy="6857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1629508"/>
            <a:ext cx="416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- Adjustable Phase Undulator (APU)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37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37" y="399"/>
            <a:ext cx="8870523" cy="68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399"/>
            <a:ext cx="8874024" cy="68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39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399"/>
            <a:ext cx="8874025" cy="68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8" y="0"/>
            <a:ext cx="887402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819400" y="5257800"/>
            <a:ext cx="3657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40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41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18" y="0"/>
            <a:ext cx="884356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18" y="16147"/>
            <a:ext cx="8843560" cy="68257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0" y="41031"/>
            <a:ext cx="426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98831" y="890954"/>
            <a:ext cx="990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18" y="12169"/>
            <a:ext cx="8843560" cy="6833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44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18" y="10838"/>
            <a:ext cx="8843560" cy="683632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43200" y="685800"/>
            <a:ext cx="1676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140075" y="3200400"/>
            <a:ext cx="286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Arial Rounded MT Bold" pitchFamily="34" charset="0"/>
              </a:rPr>
              <a:t>End of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W33 Cornell Wiggler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29299" y="1830534"/>
            <a:ext cx="2735381" cy="3395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6</a:t>
            </a:r>
            <a:r>
              <a:rPr lang="en-US" dirty="0" smtClean="0"/>
              <a:t>0 periods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Hybrid </a:t>
            </a:r>
            <a:r>
              <a:rPr lang="en-US" dirty="0" err="1" smtClean="0"/>
              <a:t>NdFeB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dirty="0" smtClean="0"/>
              <a:t>3.3 cm variable gap</a:t>
            </a:r>
          </a:p>
          <a:p>
            <a:pPr>
              <a:spcBef>
                <a:spcPct val="50000"/>
              </a:spcBef>
            </a:pPr>
            <a:r>
              <a:rPr lang="en-US" dirty="0" err="1" smtClean="0"/>
              <a:t>K</a:t>
            </a:r>
            <a:r>
              <a:rPr lang="en-US" baseline="-25000" dirty="0" err="1" smtClean="0"/>
              <a:t>rms</a:t>
            </a:r>
            <a:r>
              <a:rPr lang="en-US" baseline="-25000" dirty="0" smtClean="0"/>
              <a:t> </a:t>
            </a:r>
            <a:r>
              <a:rPr lang="en-US" dirty="0" smtClean="0"/>
              <a:t>= 0.5-1.51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Jaws returned to Cornell</a:t>
            </a:r>
            <a:endParaRPr lang="en-US" dirty="0"/>
          </a:p>
        </p:txBody>
      </p:sp>
      <p:pic>
        <p:nvPicPr>
          <p:cNvPr id="5" name="Picture 2" descr="Cody &amp; Nate Cornell wiggl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2406" y="1270096"/>
            <a:ext cx="5871594" cy="440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36283" y="5798718"/>
            <a:ext cx="562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Achieved </a:t>
            </a:r>
            <a:r>
              <a:rPr lang="en-US" dirty="0" smtClean="0">
                <a:solidFill>
                  <a:srgbClr val="FF0000"/>
                </a:solidFill>
              </a:rPr>
              <a:t>200 Watts CW 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400 nm, mirror limited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5562600"/>
            <a:ext cx="5638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522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6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86" y="0"/>
            <a:ext cx="8874025" cy="68579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67200" y="1576754"/>
            <a:ext cx="3048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7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19554" y="4853354"/>
            <a:ext cx="1295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723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Title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Page </a:t>
            </a:r>
            <a:fld id="{A625342F-D5CD-4230-9496-87976CC95051}" type="slidenum">
              <a:rPr lang="en-US" smtClean="0"/>
              <a:pPr>
                <a:defRPr/>
              </a:pPr>
              <a:t>9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 descr="Unworkshopsummaryfls2012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23965</TotalTime>
  <Words>798</Words>
  <Application>Microsoft Office PowerPoint</Application>
  <PresentationFormat>On-screen Show (4:3)</PresentationFormat>
  <Paragraphs>196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2_Default Design</vt:lpstr>
      <vt:lpstr>Undulator Working Group Summary</vt:lpstr>
      <vt:lpstr>Schedule of Presentations Covered</vt:lpstr>
      <vt:lpstr>Slide 3</vt:lpstr>
      <vt:lpstr>Slide 4</vt:lpstr>
      <vt:lpstr>W33 Cornell Wiggler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DELTA R&amp;D Project at SLAC</vt:lpstr>
      <vt:lpstr>Slide 21</vt:lpstr>
      <vt:lpstr>Slide 22</vt:lpstr>
      <vt:lpstr>GENESIS 1.3: 830eV, 2kA, 6 planar sections + Delta 3.2 m</vt:lpstr>
      <vt:lpstr>  Radiation Monitoring at the                   Undulator System</vt:lpstr>
      <vt:lpstr>T-493 Components installed in ESA Beamline</vt:lpstr>
      <vt:lpstr>Damage Gradients</vt:lpstr>
      <vt:lpstr>2011 Repetition Rate increased to 120 Hz</vt:lpstr>
      <vt:lpstr>Changes in Undulator Properties After Beam Operation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Stanford Linear Accelerator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mtlee</dc:creator>
  <cp:lastModifiedBy>Nuhn</cp:lastModifiedBy>
  <cp:revision>443</cp:revision>
  <dcterms:created xsi:type="dcterms:W3CDTF">2008-11-05T19:53:02Z</dcterms:created>
  <dcterms:modified xsi:type="dcterms:W3CDTF">2012-03-09T13:23:13Z</dcterms:modified>
</cp:coreProperties>
</file>